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2"/>
  </p:notesMasterIdLst>
  <p:sldIdLst>
    <p:sldId id="308" r:id="rId2"/>
    <p:sldId id="309" r:id="rId3"/>
    <p:sldId id="305" r:id="rId4"/>
    <p:sldId id="257" r:id="rId5"/>
    <p:sldId id="290" r:id="rId6"/>
    <p:sldId id="289" r:id="rId7"/>
    <p:sldId id="291" r:id="rId8"/>
    <p:sldId id="288" r:id="rId9"/>
    <p:sldId id="293" r:id="rId10"/>
    <p:sldId id="292" r:id="rId11"/>
    <p:sldId id="294" r:id="rId12"/>
    <p:sldId id="295" r:id="rId13"/>
    <p:sldId id="259" r:id="rId14"/>
    <p:sldId id="296" r:id="rId15"/>
    <p:sldId id="297" r:id="rId16"/>
    <p:sldId id="298" r:id="rId17"/>
    <p:sldId id="299" r:id="rId18"/>
    <p:sldId id="300" r:id="rId19"/>
    <p:sldId id="269" r:id="rId20"/>
    <p:sldId id="270" r:id="rId21"/>
    <p:sldId id="271" r:id="rId22"/>
    <p:sldId id="272" r:id="rId23"/>
    <p:sldId id="273" r:id="rId24"/>
    <p:sldId id="274" r:id="rId25"/>
    <p:sldId id="302" r:id="rId26"/>
    <p:sldId id="277" r:id="rId27"/>
    <p:sldId id="303" r:id="rId28"/>
    <p:sldId id="304" r:id="rId29"/>
    <p:sldId id="307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63" d="100"/>
          <a:sy n="63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17BAA-9345-4CD0-87B2-B6694870338B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91123B-2F6C-4204-8D15-18D2B3519AE6}">
      <dgm:prSet/>
      <dgm:spPr/>
      <dgm:t>
        <a:bodyPr/>
        <a:lstStyle/>
        <a:p>
          <a:pPr rtl="0"/>
          <a:r>
            <a:rPr lang="en-IN" smtClean="0"/>
            <a:t>a) Preventive orthodontics </a:t>
          </a:r>
          <a:endParaRPr lang="en-US"/>
        </a:p>
      </dgm:t>
    </dgm:pt>
    <dgm:pt modelId="{139DEF23-3E0D-4CBB-9E88-4E7156556504}" type="parTrans" cxnId="{85B2D47F-4E8C-4BA2-A00B-E1697FE8AC72}">
      <dgm:prSet/>
      <dgm:spPr/>
      <dgm:t>
        <a:bodyPr/>
        <a:lstStyle/>
        <a:p>
          <a:endParaRPr lang="en-US"/>
        </a:p>
      </dgm:t>
    </dgm:pt>
    <dgm:pt modelId="{0B518516-E69A-4CD8-B8BC-2097CD1212E9}" type="sibTrans" cxnId="{85B2D47F-4E8C-4BA2-A00B-E1697FE8AC72}">
      <dgm:prSet/>
      <dgm:spPr/>
      <dgm:t>
        <a:bodyPr/>
        <a:lstStyle/>
        <a:p>
          <a:endParaRPr lang="en-US"/>
        </a:p>
      </dgm:t>
    </dgm:pt>
    <dgm:pt modelId="{3A74FE5D-C1F2-4E3D-820B-63A2123A345C}">
      <dgm:prSet/>
      <dgm:spPr/>
      <dgm:t>
        <a:bodyPr/>
        <a:lstStyle/>
        <a:p>
          <a:pPr rtl="0"/>
          <a:r>
            <a:rPr lang="en-IN" smtClean="0"/>
            <a:t>b) Interceptive orthodontics</a:t>
          </a:r>
          <a:endParaRPr lang="en-US"/>
        </a:p>
      </dgm:t>
    </dgm:pt>
    <dgm:pt modelId="{71D0D27B-4FE7-427B-BF3B-4C0EF6078B13}" type="parTrans" cxnId="{DC7D7ABA-A70A-4131-ABBC-D3E53939379F}">
      <dgm:prSet/>
      <dgm:spPr/>
      <dgm:t>
        <a:bodyPr/>
        <a:lstStyle/>
        <a:p>
          <a:endParaRPr lang="en-US"/>
        </a:p>
      </dgm:t>
    </dgm:pt>
    <dgm:pt modelId="{C554D12C-2484-4D7A-9E8E-686AF915AE41}" type="sibTrans" cxnId="{DC7D7ABA-A70A-4131-ABBC-D3E53939379F}">
      <dgm:prSet/>
      <dgm:spPr/>
      <dgm:t>
        <a:bodyPr/>
        <a:lstStyle/>
        <a:p>
          <a:endParaRPr lang="en-US"/>
        </a:p>
      </dgm:t>
    </dgm:pt>
    <dgm:pt modelId="{9E168449-58E2-450A-8C3F-8D6A34A8902F}">
      <dgm:prSet/>
      <dgm:spPr/>
      <dgm:t>
        <a:bodyPr/>
        <a:lstStyle/>
        <a:p>
          <a:pPr rtl="0"/>
          <a:r>
            <a:rPr lang="en-IN" smtClean="0"/>
            <a:t>c) Corrective orthodontics</a:t>
          </a:r>
          <a:endParaRPr lang="en-US"/>
        </a:p>
      </dgm:t>
    </dgm:pt>
    <dgm:pt modelId="{41361731-7AAC-4745-8989-40E5F919D16B}" type="parTrans" cxnId="{5128659F-BD70-484A-8F86-0191A4BBBB12}">
      <dgm:prSet/>
      <dgm:spPr/>
      <dgm:t>
        <a:bodyPr/>
        <a:lstStyle/>
        <a:p>
          <a:endParaRPr lang="en-US"/>
        </a:p>
      </dgm:t>
    </dgm:pt>
    <dgm:pt modelId="{48678847-2CA4-4B5E-9D75-D238158E6230}" type="sibTrans" cxnId="{5128659F-BD70-484A-8F86-0191A4BBBB12}">
      <dgm:prSet/>
      <dgm:spPr/>
      <dgm:t>
        <a:bodyPr/>
        <a:lstStyle/>
        <a:p>
          <a:endParaRPr lang="en-US"/>
        </a:p>
      </dgm:t>
    </dgm:pt>
    <dgm:pt modelId="{EE21224C-87EE-4182-A080-22A3A3B93385}">
      <dgm:prSet/>
      <dgm:spPr/>
      <dgm:t>
        <a:bodyPr/>
        <a:lstStyle/>
        <a:p>
          <a:pPr rtl="0"/>
          <a:r>
            <a:rPr lang="en-IN" smtClean="0"/>
            <a:t>d) Surgical orthodontics</a:t>
          </a:r>
          <a:endParaRPr lang="en-US"/>
        </a:p>
      </dgm:t>
    </dgm:pt>
    <dgm:pt modelId="{EDDBB61B-6A0A-4F09-9F56-59442DAE8146}" type="parTrans" cxnId="{5A86634A-9770-4F9B-8C09-7B258D2A9EAF}">
      <dgm:prSet/>
      <dgm:spPr/>
      <dgm:t>
        <a:bodyPr/>
        <a:lstStyle/>
        <a:p>
          <a:endParaRPr lang="en-US"/>
        </a:p>
      </dgm:t>
    </dgm:pt>
    <dgm:pt modelId="{EA5FFEE6-1E96-4F35-9701-7D9AFB78EB02}" type="sibTrans" cxnId="{5A86634A-9770-4F9B-8C09-7B258D2A9EAF}">
      <dgm:prSet/>
      <dgm:spPr/>
      <dgm:t>
        <a:bodyPr/>
        <a:lstStyle/>
        <a:p>
          <a:endParaRPr lang="en-US"/>
        </a:p>
      </dgm:t>
    </dgm:pt>
    <dgm:pt modelId="{07F173B0-7EB6-4C96-8027-C25F15732780}" type="pres">
      <dgm:prSet presAssocID="{7F217BAA-9345-4CD0-87B2-B6694870338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66EC009-39C4-4CE8-80C0-BEC7D6B1F055}" type="pres">
      <dgm:prSet presAssocID="{7F217BAA-9345-4CD0-87B2-B6694870338B}" presName="pyramid" presStyleLbl="node1" presStyleIdx="0" presStyleCnt="1"/>
      <dgm:spPr/>
    </dgm:pt>
    <dgm:pt modelId="{8EABE3D2-AB12-4BAE-9B09-E49BD76D4307}" type="pres">
      <dgm:prSet presAssocID="{7F217BAA-9345-4CD0-87B2-B6694870338B}" presName="theList" presStyleCnt="0"/>
      <dgm:spPr/>
    </dgm:pt>
    <dgm:pt modelId="{0BDAF227-E476-4319-BE1F-323C5904C43F}" type="pres">
      <dgm:prSet presAssocID="{B991123B-2F6C-4204-8D15-18D2B3519AE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BA608-4671-42DA-A6D4-843379C4B6EF}" type="pres">
      <dgm:prSet presAssocID="{B991123B-2F6C-4204-8D15-18D2B3519AE6}" presName="aSpace" presStyleCnt="0"/>
      <dgm:spPr/>
    </dgm:pt>
    <dgm:pt modelId="{C3D9CC3D-2515-4484-8887-F6AE5CEBA514}" type="pres">
      <dgm:prSet presAssocID="{3A74FE5D-C1F2-4E3D-820B-63A2123A345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39108-9F6A-46B9-9F1F-C3E0EFF10D8F}" type="pres">
      <dgm:prSet presAssocID="{3A74FE5D-C1F2-4E3D-820B-63A2123A345C}" presName="aSpace" presStyleCnt="0"/>
      <dgm:spPr/>
    </dgm:pt>
    <dgm:pt modelId="{C4A066B4-3CF6-4422-89CB-803F07B35FE8}" type="pres">
      <dgm:prSet presAssocID="{9E168449-58E2-450A-8C3F-8D6A34A8902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F4F12-E3AF-4060-9D26-415050E97005}" type="pres">
      <dgm:prSet presAssocID="{9E168449-58E2-450A-8C3F-8D6A34A8902F}" presName="aSpace" presStyleCnt="0"/>
      <dgm:spPr/>
    </dgm:pt>
    <dgm:pt modelId="{FA23B626-4845-4CC7-8107-4B5EF8D7E24D}" type="pres">
      <dgm:prSet presAssocID="{EE21224C-87EE-4182-A080-22A3A3B9338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7A64A-F15C-4576-A167-F1312B91EA7C}" type="pres">
      <dgm:prSet presAssocID="{EE21224C-87EE-4182-A080-22A3A3B93385}" presName="aSpace" presStyleCnt="0"/>
      <dgm:spPr/>
    </dgm:pt>
  </dgm:ptLst>
  <dgm:cxnLst>
    <dgm:cxn modelId="{F8AF1A88-A7B4-4449-8FD9-F8830BF661D6}" type="presOf" srcId="{7F217BAA-9345-4CD0-87B2-B6694870338B}" destId="{07F173B0-7EB6-4C96-8027-C25F15732780}" srcOrd="0" destOrd="0" presId="urn:microsoft.com/office/officeart/2005/8/layout/pyramid2"/>
    <dgm:cxn modelId="{F83D772F-CC4F-410B-80F4-82CBBF241B7B}" type="presOf" srcId="{9E168449-58E2-450A-8C3F-8D6A34A8902F}" destId="{C4A066B4-3CF6-4422-89CB-803F07B35FE8}" srcOrd="0" destOrd="0" presId="urn:microsoft.com/office/officeart/2005/8/layout/pyramid2"/>
    <dgm:cxn modelId="{DC7D7ABA-A70A-4131-ABBC-D3E53939379F}" srcId="{7F217BAA-9345-4CD0-87B2-B6694870338B}" destId="{3A74FE5D-C1F2-4E3D-820B-63A2123A345C}" srcOrd="1" destOrd="0" parTransId="{71D0D27B-4FE7-427B-BF3B-4C0EF6078B13}" sibTransId="{C554D12C-2484-4D7A-9E8E-686AF915AE41}"/>
    <dgm:cxn modelId="{0B51D171-50DF-4014-9EF9-67D44E636CD4}" type="presOf" srcId="{EE21224C-87EE-4182-A080-22A3A3B93385}" destId="{FA23B626-4845-4CC7-8107-4B5EF8D7E24D}" srcOrd="0" destOrd="0" presId="urn:microsoft.com/office/officeart/2005/8/layout/pyramid2"/>
    <dgm:cxn modelId="{5128659F-BD70-484A-8F86-0191A4BBBB12}" srcId="{7F217BAA-9345-4CD0-87B2-B6694870338B}" destId="{9E168449-58E2-450A-8C3F-8D6A34A8902F}" srcOrd="2" destOrd="0" parTransId="{41361731-7AAC-4745-8989-40E5F919D16B}" sibTransId="{48678847-2CA4-4B5E-9D75-D238158E6230}"/>
    <dgm:cxn modelId="{D6F1D75E-EE75-49D6-A3C1-EC77BEC0A324}" type="presOf" srcId="{B991123B-2F6C-4204-8D15-18D2B3519AE6}" destId="{0BDAF227-E476-4319-BE1F-323C5904C43F}" srcOrd="0" destOrd="0" presId="urn:microsoft.com/office/officeart/2005/8/layout/pyramid2"/>
    <dgm:cxn modelId="{C62FCC78-8D6F-4136-B65A-6B4BDAD42F8D}" type="presOf" srcId="{3A74FE5D-C1F2-4E3D-820B-63A2123A345C}" destId="{C3D9CC3D-2515-4484-8887-F6AE5CEBA514}" srcOrd="0" destOrd="0" presId="urn:microsoft.com/office/officeart/2005/8/layout/pyramid2"/>
    <dgm:cxn modelId="{5A86634A-9770-4F9B-8C09-7B258D2A9EAF}" srcId="{7F217BAA-9345-4CD0-87B2-B6694870338B}" destId="{EE21224C-87EE-4182-A080-22A3A3B93385}" srcOrd="3" destOrd="0" parTransId="{EDDBB61B-6A0A-4F09-9F56-59442DAE8146}" sibTransId="{EA5FFEE6-1E96-4F35-9701-7D9AFB78EB02}"/>
    <dgm:cxn modelId="{85B2D47F-4E8C-4BA2-A00B-E1697FE8AC72}" srcId="{7F217BAA-9345-4CD0-87B2-B6694870338B}" destId="{B991123B-2F6C-4204-8D15-18D2B3519AE6}" srcOrd="0" destOrd="0" parTransId="{139DEF23-3E0D-4CBB-9E88-4E7156556504}" sibTransId="{0B518516-E69A-4CD8-B8BC-2097CD1212E9}"/>
    <dgm:cxn modelId="{57405CA4-E450-408E-9FAD-E279FCDABA44}" type="presParOf" srcId="{07F173B0-7EB6-4C96-8027-C25F15732780}" destId="{066EC009-39C4-4CE8-80C0-BEC7D6B1F055}" srcOrd="0" destOrd="0" presId="urn:microsoft.com/office/officeart/2005/8/layout/pyramid2"/>
    <dgm:cxn modelId="{A1F890BD-19D7-4C0B-A1B9-6190050CAE9A}" type="presParOf" srcId="{07F173B0-7EB6-4C96-8027-C25F15732780}" destId="{8EABE3D2-AB12-4BAE-9B09-E49BD76D4307}" srcOrd="1" destOrd="0" presId="urn:microsoft.com/office/officeart/2005/8/layout/pyramid2"/>
    <dgm:cxn modelId="{E02F9495-2101-467D-88BE-30B71B9F10E5}" type="presParOf" srcId="{8EABE3D2-AB12-4BAE-9B09-E49BD76D4307}" destId="{0BDAF227-E476-4319-BE1F-323C5904C43F}" srcOrd="0" destOrd="0" presId="urn:microsoft.com/office/officeart/2005/8/layout/pyramid2"/>
    <dgm:cxn modelId="{67F92BEB-B713-4F6F-80A4-7EADA35CB3C9}" type="presParOf" srcId="{8EABE3D2-AB12-4BAE-9B09-E49BD76D4307}" destId="{D76BA608-4671-42DA-A6D4-843379C4B6EF}" srcOrd="1" destOrd="0" presId="urn:microsoft.com/office/officeart/2005/8/layout/pyramid2"/>
    <dgm:cxn modelId="{85390D6C-7AFE-403D-BA59-B21F1C962F08}" type="presParOf" srcId="{8EABE3D2-AB12-4BAE-9B09-E49BD76D4307}" destId="{C3D9CC3D-2515-4484-8887-F6AE5CEBA514}" srcOrd="2" destOrd="0" presId="urn:microsoft.com/office/officeart/2005/8/layout/pyramid2"/>
    <dgm:cxn modelId="{80240135-8857-42FC-9D9B-14223FFB235F}" type="presParOf" srcId="{8EABE3D2-AB12-4BAE-9B09-E49BD76D4307}" destId="{13839108-9F6A-46B9-9F1F-C3E0EFF10D8F}" srcOrd="3" destOrd="0" presId="urn:microsoft.com/office/officeart/2005/8/layout/pyramid2"/>
    <dgm:cxn modelId="{05C45368-6DB5-40CA-B5EF-5AAAB8A0B3CB}" type="presParOf" srcId="{8EABE3D2-AB12-4BAE-9B09-E49BD76D4307}" destId="{C4A066B4-3CF6-4422-89CB-803F07B35FE8}" srcOrd="4" destOrd="0" presId="urn:microsoft.com/office/officeart/2005/8/layout/pyramid2"/>
    <dgm:cxn modelId="{98DDE0FB-FA15-466B-B600-A5ED7BAB1A94}" type="presParOf" srcId="{8EABE3D2-AB12-4BAE-9B09-E49BD76D4307}" destId="{5A1F4F12-E3AF-4060-9D26-415050E97005}" srcOrd="5" destOrd="0" presId="urn:microsoft.com/office/officeart/2005/8/layout/pyramid2"/>
    <dgm:cxn modelId="{A97E62B0-86D0-4CE7-9E9D-A72C8C33CC0B}" type="presParOf" srcId="{8EABE3D2-AB12-4BAE-9B09-E49BD76D4307}" destId="{FA23B626-4845-4CC7-8107-4B5EF8D7E24D}" srcOrd="6" destOrd="0" presId="urn:microsoft.com/office/officeart/2005/8/layout/pyramid2"/>
    <dgm:cxn modelId="{BCED9843-9393-461E-AE32-755B423D8F41}" type="presParOf" srcId="{8EABE3D2-AB12-4BAE-9B09-E49BD76D4307}" destId="{8897A64A-F15C-4576-A167-F1312B91EA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EC009-39C4-4CE8-80C0-BEC7D6B1F055}">
      <dsp:nvSpPr>
        <dsp:cNvPr id="0" name=""/>
        <dsp:cNvSpPr/>
      </dsp:nvSpPr>
      <dsp:spPr>
        <a:xfrm>
          <a:off x="1400184" y="0"/>
          <a:ext cx="5143536" cy="5143536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AF227-E476-4319-BE1F-323C5904C43F}">
      <dsp:nvSpPr>
        <dsp:cNvPr id="0" name=""/>
        <dsp:cNvSpPr/>
      </dsp:nvSpPr>
      <dsp:spPr>
        <a:xfrm>
          <a:off x="3971952" y="514855"/>
          <a:ext cx="3343298" cy="914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a) Preventive orthodontics </a:t>
          </a:r>
          <a:endParaRPr lang="en-US" sz="2400" kern="1200"/>
        </a:p>
      </dsp:txBody>
      <dsp:txXfrm>
        <a:off x="4016579" y="559482"/>
        <a:ext cx="3254044" cy="824929"/>
      </dsp:txXfrm>
    </dsp:sp>
    <dsp:sp modelId="{C3D9CC3D-2515-4484-8887-F6AE5CEBA514}">
      <dsp:nvSpPr>
        <dsp:cNvPr id="0" name=""/>
        <dsp:cNvSpPr/>
      </dsp:nvSpPr>
      <dsp:spPr>
        <a:xfrm>
          <a:off x="3971952" y="1543311"/>
          <a:ext cx="3343298" cy="914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b) Interceptive orthodontics</a:t>
          </a:r>
          <a:endParaRPr lang="en-US" sz="2400" kern="1200"/>
        </a:p>
      </dsp:txBody>
      <dsp:txXfrm>
        <a:off x="4016579" y="1587938"/>
        <a:ext cx="3254044" cy="824929"/>
      </dsp:txXfrm>
    </dsp:sp>
    <dsp:sp modelId="{C4A066B4-3CF6-4422-89CB-803F07B35FE8}">
      <dsp:nvSpPr>
        <dsp:cNvPr id="0" name=""/>
        <dsp:cNvSpPr/>
      </dsp:nvSpPr>
      <dsp:spPr>
        <a:xfrm>
          <a:off x="3971952" y="2571768"/>
          <a:ext cx="3343298" cy="914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c) Corrective orthodontics</a:t>
          </a:r>
          <a:endParaRPr lang="en-US" sz="2400" kern="1200"/>
        </a:p>
      </dsp:txBody>
      <dsp:txXfrm>
        <a:off x="4016579" y="2616395"/>
        <a:ext cx="3254044" cy="824929"/>
      </dsp:txXfrm>
    </dsp:sp>
    <dsp:sp modelId="{FA23B626-4845-4CC7-8107-4B5EF8D7E24D}">
      <dsp:nvSpPr>
        <dsp:cNvPr id="0" name=""/>
        <dsp:cNvSpPr/>
      </dsp:nvSpPr>
      <dsp:spPr>
        <a:xfrm>
          <a:off x="3971952" y="3600224"/>
          <a:ext cx="3343298" cy="914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d) Surgical orthodontics</a:t>
          </a:r>
          <a:endParaRPr lang="en-US" sz="2400" kern="1200"/>
        </a:p>
      </dsp:txBody>
      <dsp:txXfrm>
        <a:off x="4016579" y="3644851"/>
        <a:ext cx="3254044" cy="824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42864-3B94-4F5E-A2FB-89229DF6CB05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EAAE-A9E1-44EB-8C80-6FFBE7E4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9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2FF4F3-09B6-4C81-AC01-0323CA51F5F4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7927CF2-87A8-4719-960E-6924F1E7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INTRODUCTION TO ORTHODONTICS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History of </a:t>
            </a:r>
            <a:r>
              <a:rPr lang="en-IN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IN" sz="2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Term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orthodontia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was used originally by </a:t>
            </a:r>
            <a:r>
              <a:rPr lang="en-US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Lefoulon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1839.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1859, Norman William Kingsley presented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first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obturator to a cleft palate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patient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used extra oral elastics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IN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 descr="Screenshot_2020-03-04-10-52-30-436_com.android.chrome.jpg"/>
          <p:cNvPicPr>
            <a:picLocks noChangeAspect="1"/>
          </p:cNvPicPr>
          <p:nvPr/>
        </p:nvPicPr>
        <p:blipFill>
          <a:blip r:embed="rId4" cstate="print"/>
          <a:srcRect l="17245" t="28125" r="19429" b="33333"/>
          <a:stretch>
            <a:fillRect/>
          </a:stretch>
        </p:blipFill>
        <p:spPr>
          <a:xfrm>
            <a:off x="3734573" y="1988840"/>
            <a:ext cx="1770750" cy="1874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13751"/>
            <a:ext cx="7307401" cy="23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History of </a:t>
            </a:r>
            <a:r>
              <a:rPr lang="en-IN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first outstanding work devoted exclusively to orthodontics was written by John Nutting Farrar (1839-1913) aptly titled—</a:t>
            </a: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‘Treatise on Irregularities of the Teeth and their Correction.’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2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Emerson.C.Angell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IN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</a:t>
            </a:r>
            <a:r>
              <a:rPr lang="en-IN" sz="2200" baseline="30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st</a:t>
            </a:r>
            <a:r>
              <a:rPr lang="en-IN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advocated the opening of mid palatal suture known as </a:t>
            </a:r>
            <a:r>
              <a:rPr lang="en-IN" sz="22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RAPID MAXILLARY EXPANSION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IN" sz="2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93" y="4480715"/>
            <a:ext cx="2892279" cy="2090892"/>
          </a:xfrm>
          <a:prstGeom prst="rect">
            <a:avLst/>
          </a:prstGeom>
        </p:spPr>
      </p:pic>
      <p:pic>
        <p:nvPicPr>
          <p:cNvPr id="5" name="Picture 4" descr="Screenshot_2020-03-05-09-53-31-830_com.android.chrome.jpg"/>
          <p:cNvPicPr>
            <a:picLocks noChangeAspect="1"/>
          </p:cNvPicPr>
          <p:nvPr/>
        </p:nvPicPr>
        <p:blipFill>
          <a:blip r:embed="rId5" cstate="print"/>
          <a:srcRect t="17708" b="32291"/>
          <a:stretch>
            <a:fillRect/>
          </a:stretch>
        </p:blipFill>
        <p:spPr>
          <a:xfrm>
            <a:off x="3553419" y="2692248"/>
            <a:ext cx="1968522" cy="157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480715"/>
            <a:ext cx="2965133" cy="20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5416454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History of </a:t>
            </a:r>
            <a:r>
              <a:rPr lang="en-IN" sz="2800" b="1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  <a:endParaRPr lang="en-IN" sz="24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>
              <a:buNone/>
            </a:pPr>
            <a:endParaRPr lang="en-IN" sz="24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1900, </a:t>
            </a:r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Edward H Angle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(Father of Modern Orthodontics) started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his first school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orthodontics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St. </a:t>
            </a:r>
            <a:r>
              <a:rPr lang="en-US" sz="24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Luise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developed the “E”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arch,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pin and tube appliance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ribbon arch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appliance and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edge-wise appliance.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was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proponent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the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non-extraction school of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thought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IN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 descr="Screenshot_2020-03-04-10-49-43-473_com.android.chrome.jpg"/>
          <p:cNvPicPr>
            <a:picLocks noChangeAspect="1"/>
          </p:cNvPicPr>
          <p:nvPr/>
        </p:nvPicPr>
        <p:blipFill>
          <a:blip r:embed="rId4" cstate="print"/>
          <a:srcRect l="12878" t="33333" r="10694" b="22917"/>
          <a:stretch>
            <a:fillRect/>
          </a:stretch>
        </p:blipFill>
        <p:spPr>
          <a:xfrm>
            <a:off x="5702174" y="1927283"/>
            <a:ext cx="3326239" cy="33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1) Poor Facial Appearance:</a:t>
            </a:r>
          </a:p>
          <a:p>
            <a:pPr marL="514350" indent="-514350">
              <a:buNone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7" name="Picture 6" descr="Sample 2020-03-0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009" y="2751670"/>
            <a:ext cx="628654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8178132" cy="4050792"/>
          </a:xfrm>
        </p:spPr>
        <p:txBody>
          <a:bodyPr/>
          <a:lstStyle/>
          <a:p>
            <a:pPr marL="514350" indent="-514350">
              <a:buNone/>
            </a:pPr>
            <a:r>
              <a:rPr lang="en-IN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2</a:t>
            </a: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 Risk of Caries: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Malalignment of teeth makes oral </a:t>
            </a:r>
            <a:r>
              <a:rPr lang="en-IN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hygiene maintenance </a:t>
            </a: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difficult </a:t>
            </a:r>
            <a:r>
              <a:rPr lang="en-IN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task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Loss of interproximal tooth material due to untreated caries of primary molars or premature extraction of these teeth is associated with mesial migration of the permanent </a:t>
            </a:r>
            <a:r>
              <a:rPr lang="en-IN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molars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consequence may be a shorting of the dental arch, crowding of the permanent dentition and alteration of </a:t>
            </a:r>
            <a:r>
              <a:rPr lang="en-IN" sz="2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antero</a:t>
            </a:r>
            <a:r>
              <a:rPr lang="en-IN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posterior molar relationship.</a:t>
            </a: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IN" sz="2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14350" indent="-514350">
              <a:buNone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8" name="Picture 7" descr="Screenshot_2020-03-03-11-40-22-785_com.android.chrome.jpg"/>
          <p:cNvPicPr>
            <a:picLocks noChangeAspect="1"/>
          </p:cNvPicPr>
          <p:nvPr/>
        </p:nvPicPr>
        <p:blipFill rotWithShape="1">
          <a:blip r:embed="rId4"/>
          <a:srcRect l="2436" t="5251" r="4070" b="8612"/>
          <a:stretch/>
        </p:blipFill>
        <p:spPr>
          <a:xfrm>
            <a:off x="2967210" y="4167412"/>
            <a:ext cx="3476998" cy="25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8178132" cy="4050792"/>
          </a:xfrm>
        </p:spPr>
        <p:txBody>
          <a:bodyPr/>
          <a:lstStyle/>
          <a:p>
            <a:pPr marL="514350" indent="-514350"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3) Predisposition To Periodontal Diseases: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Teeth that are placed in abnormal positions can be a cause for traumatic occlusion with resultant periodontal tissue damage</a:t>
            </a:r>
            <a:r>
              <a:rPr lang="en-IN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Traumatic overbite can also lead to increased loss of periodontal support and therefore are another indication for orthodontic </a:t>
            </a:r>
            <a:r>
              <a:rPr lang="en-IN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treatment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N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Crowding </a:t>
            </a:r>
            <a:r>
              <a:rPr lang="en-IN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can cause one or more teeth being squeezed </a:t>
            </a:r>
            <a:r>
              <a:rPr lang="en-IN" sz="2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buccally</a:t>
            </a:r>
            <a:r>
              <a:rPr lang="en-IN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or </a:t>
            </a:r>
            <a:r>
              <a:rPr lang="en-IN" sz="2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lingually</a:t>
            </a:r>
            <a:r>
              <a:rPr lang="en-IN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out of their investing bone, resulting in reduced periodontal support</a:t>
            </a:r>
            <a:endParaRPr lang="en-IN" sz="20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14350" indent="-514350">
              <a:buNone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7" name="Picture 6" descr="Sample 2020-03-03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1" y="4123384"/>
            <a:ext cx="3742665" cy="2410530"/>
          </a:xfrm>
          <a:prstGeom prst="rect">
            <a:avLst/>
          </a:prstGeom>
        </p:spPr>
      </p:pic>
      <p:pic>
        <p:nvPicPr>
          <p:cNvPr id="9" name="Picture 8" descr="Sample 2020-03-03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29" y="4067952"/>
            <a:ext cx="3235185" cy="25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4493" y="1552170"/>
            <a:ext cx="8229600" cy="437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4) Psychological Disturbances: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Malocclusion that adversely affect the appearances of the person leads to psychological disturbance. This makes a person highly self conscious and turns him into an introvert.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Thus treatment of malocclusion in such patients helps in improving the mental well being and confidence.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96"/>
          </a:xfrm>
        </p:spPr>
        <p:txBody>
          <a:bodyPr/>
          <a:lstStyle/>
          <a:p>
            <a:pPr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5) Risk Of Trauma: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Teeth that are severely </a:t>
            </a:r>
            <a:r>
              <a:rPr lang="en-IN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proclined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are at a high risk of injury especially during play or accidental fall.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Studies have shown that overjets over 3mm have twice the risk of trauma to anterior teeth compare to those less than 3mm.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8" name="Picture 7" descr="Sample 2020-03-03_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37538" y="4294684"/>
            <a:ext cx="2736386" cy="2157535"/>
          </a:xfrm>
          <a:prstGeom prst="rect">
            <a:avLst/>
          </a:prstGeom>
        </p:spPr>
      </p:pic>
      <p:pic>
        <p:nvPicPr>
          <p:cNvPr id="9" name="Picture 8" descr="Sample 2020-03-03_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9505" y="4151802"/>
            <a:ext cx="3311228" cy="2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Unfavourable Sequela Of Malocclusion</a:t>
            </a:r>
            <a:endParaRPr lang="en-US" sz="32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2034"/>
          </a:xfrm>
        </p:spPr>
        <p:txBody>
          <a:bodyPr/>
          <a:lstStyle/>
          <a:p>
            <a:pPr>
              <a:buNone/>
            </a:pPr>
            <a:r>
              <a:rPr lang="en-IN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6) Abnormalities Of Functions and TMDs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Many malocclusions cause abnormality in the functioning of the stomatognathic system such improper dilution ,defects in speech ,improper respiration etc.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Many malocclusion are associated with difficulty in biting and chewing e.g. Anterior open bite.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1" name="Picture 10" descr="Screenshot_2020-03-03-12-26-37-578_com.android.chro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55403" y="4325500"/>
            <a:ext cx="3929090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Aims Of Orthodontic Treatment</a:t>
            </a:r>
            <a:endParaRPr lang="en-US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500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aims and objectives of orthodontic therapy have been summarized by Jackson as Jackson’s Triad.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three main objectives of</a:t>
            </a:r>
          </a:p>
          <a:p>
            <a:pPr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orthodontic treatment are:</a:t>
            </a:r>
          </a:p>
          <a:p>
            <a:pPr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   a) Functional efficiency</a:t>
            </a:r>
          </a:p>
          <a:p>
            <a:pPr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   b)Structural balance</a:t>
            </a:r>
          </a:p>
          <a:p>
            <a:pPr>
              <a:buNone/>
            </a:pPr>
            <a:r>
              <a:rPr lang="en-IN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   c)Aesthetic harmony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53668"/>
              </p:ext>
            </p:extLst>
          </p:nvPr>
        </p:nvGraphicFramePr>
        <p:xfrm>
          <a:off x="1691681" y="2645768"/>
          <a:ext cx="6358224" cy="3807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408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119408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119408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890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351588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DEFINITIONS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351588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91413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SEQUELA</a:t>
                      </a:r>
                      <a:r>
                        <a:rPr lang="en-US" baseline="0" dirty="0" smtClean="0"/>
                        <a:t> OF MALOCLUSSSION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58365">
                <a:tc>
                  <a:txBody>
                    <a:bodyPr/>
                    <a:lstStyle/>
                    <a:p>
                      <a:r>
                        <a:rPr lang="en-US" dirty="0" smtClean="0"/>
                        <a:t>AIMS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58365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632859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r>
                        <a:rPr lang="en-US" baseline="0" dirty="0" smtClean="0"/>
                        <a:t> OFFERED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PSYCHOMOTOR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  <a:tr h="3515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69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A) Functional Efficiency: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teeth along with their surrounding structures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are required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perform certain important functions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orthodontic treatment should thus aim at improving the functioning of the oro-facial apparatus</a:t>
            </a: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B) Structural Balance: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oro-facial region consists of the </a:t>
            </a:r>
            <a:r>
              <a:rPr lang="en-IN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dento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-alveolar system, the skeletal tissue and the soft tissue including musculature.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Stable orthodontic treatment is best achieved by maintaining a balance between these three tissue systems.</a:t>
            </a:r>
          </a:p>
          <a:p>
            <a:pPr>
              <a:buNone/>
            </a:pPr>
            <a:endParaRPr lang="en-IN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endParaRPr lang="en-IN" u="sng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C)  Aesthetic Harmony: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Many malocclusion are associated with unsightly appearance of the teeth and thus affect the individual self image, well being and success in society. 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Thus orthodontic treatment should aim at improving the aesthetic of an individual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Sample 2020-03-03_8.jpg"/>
          <p:cNvPicPr>
            <a:picLocks noChangeAspect="1"/>
          </p:cNvPicPr>
          <p:nvPr/>
        </p:nvPicPr>
        <p:blipFill>
          <a:blip r:embed="rId4"/>
          <a:srcRect t="4706" r="3382"/>
          <a:stretch>
            <a:fillRect/>
          </a:stretch>
        </p:blipFill>
        <p:spPr>
          <a:xfrm>
            <a:off x="2699792" y="3000372"/>
            <a:ext cx="4071966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IN" sz="4000" b="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Scope Of Orthodontic Treatment</a:t>
            </a:r>
            <a:endParaRPr lang="en-US" sz="4000" b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4760"/>
            <a:ext cx="8229600" cy="51623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 treatment involves three main tissue system namely the dentition, the skeleton, the facial &amp; the jaw musculature.  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 treatment can bring about changes in the dentition ,the skeletal system and the enveloping soft tissue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Sample 2020-03-03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769" y="3933056"/>
            <a:ext cx="350046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0392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u="sng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A) Alteration In Tooth Position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 treatment is made possible by the fact that teeth can be moved through the bone to ideal locations by applying appropriate force on them 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Most malocclusion involving the dental system can be effectively treated by moving teeth so as to normalize the occlusion.</a:t>
            </a: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B) Alteration In Skeletal Pattern: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Malocclusion may be associated with skeletal disharmony involving the jaw bone.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Deviations from the normal can arise in size, position and relationship         between these skeletal components.  </a:t>
            </a: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6874" cy="64294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is within the scope of an orthodontics to apply appropriate orthopaedic forces that are capable of restraining, promoting or redirecting skeletal growth so as to normalize the skeletal system.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orthodontist can bring about changes in three planes of spaces i.e. Saggital , transverse, and vertical.</a:t>
            </a: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C) Alteration In Soft Tissue Pattern: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soft tissue that envelop the dentition are greatly influenced by placement of the dentition.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is possible to bring about favourable changes in the soft tissue pattern by orthodontics treatment.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Services Offered By An Orthodontist</a:t>
            </a:r>
            <a:endParaRPr lang="en-US" sz="4400" b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19723"/>
              </p:ext>
            </p:extLst>
          </p:nvPr>
        </p:nvGraphicFramePr>
        <p:xfrm>
          <a:off x="214282" y="1428736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05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Services Offered By An Orthodontist</a:t>
            </a:r>
            <a:endParaRPr lang="en-US" sz="4400" b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7022"/>
            <a:ext cx="871543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A) Preventive Orthodontics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Preventive orthodontics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requires the ability to appraise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normal </a:t>
            </a:r>
            <a:r>
              <a:rPr lang="en-US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dentofacial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general development and growth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the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recognition of deviations from the normal.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entails the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elimination of deleterious local habits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involving </a:t>
            </a:r>
            <a:r>
              <a:rPr lang="en-US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dentofacial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structures;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correction of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general contributory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causes, such as incorrect posture and</a:t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malnutrition;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maintenance of tooth form by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proper restoration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individual teeth;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timely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removal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retained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deciduous teeth;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use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space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maintainers after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premature loss of deciduous teeth,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4202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Services Offered By An Orthodontist</a:t>
            </a:r>
            <a:endParaRPr lang="en-US" sz="4400" b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4376"/>
            <a:ext cx="8715436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B) Interceptive Orthodontics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According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American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Association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Orthodontists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“that phase of the science and art of orthodontics,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employed to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recognize and eliminate potential irregularities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r>
              <a:rPr lang="en-US" i="1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malpositions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the developing </a:t>
            </a:r>
            <a:r>
              <a:rPr lang="en-US" i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dentofacial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complex”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This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phase concentrates on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improving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environmental conditions to permit future</a:t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normal development.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includes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caries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control,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anatomical dental restorations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space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maintenance, </a:t>
            </a: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transitory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oral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habit correction, and supervising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exfoliation of deciduous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teeth.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Certain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procedures under the preventive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interceptive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 fields may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overlap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nterception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always recognizes the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existence of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malocclusion or malformation whereas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prevention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is aimed at preventing the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malocclusion or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malformation from occurring. </a:t>
            </a:r>
            <a:b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4202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Services Offered By An Orthodontist</a:t>
            </a:r>
            <a:endParaRPr lang="en-US" sz="4400" b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4376"/>
            <a:ext cx="8715436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IN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 Corrective Orthodontics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 procedures undertaken to correct a fully established malocclusion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N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IN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D) Surgical Orthodontics</a:t>
            </a:r>
            <a:r>
              <a:rPr lang="en-IN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  <a:endParaRPr lang="en-IN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surgical orthodontic procedure are usually carried out to remove an etiologic factor or to treat very severe </a:t>
            </a:r>
            <a:r>
              <a:rPr lang="en-IN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dento</a:t>
            </a:r>
            <a:r>
              <a:rPr lang="en-IN" dirty="0">
                <a:latin typeface="Mongolian Baiti" panose="03000500000000000000" pitchFamily="66" charset="0"/>
                <a:cs typeface="Mongolian Baiti" panose="03000500000000000000" pitchFamily="66" charset="0"/>
              </a:rPr>
              <a:t>-facial deformity that cannot be treated by orthodontic therapy alone. 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IN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vast possibilities of </a:t>
            </a:r>
            <a:r>
              <a:rPr lang="en-US" dirty="0" smtClean="0"/>
              <a:t>this science </a:t>
            </a:r>
            <a:r>
              <a:rPr lang="en-US" dirty="0"/>
              <a:t>are unfolding, they are still emerging. </a:t>
            </a:r>
            <a:endParaRPr lang="en-US" dirty="0" smtClean="0"/>
          </a:p>
          <a:p>
            <a:r>
              <a:rPr lang="en-US" dirty="0" smtClean="0"/>
              <a:t>The basic difference </a:t>
            </a:r>
            <a:r>
              <a:rPr lang="en-US" dirty="0"/>
              <a:t>is that the American school is continuing</a:t>
            </a:r>
            <a:br>
              <a:rPr lang="en-US" dirty="0"/>
            </a:br>
            <a:r>
              <a:rPr lang="en-US" dirty="0"/>
              <a:t>with the improvement in fixed appliances whereas </a:t>
            </a:r>
            <a:r>
              <a:rPr lang="en-US" dirty="0" smtClean="0"/>
              <a:t>the European </a:t>
            </a:r>
            <a:r>
              <a:rPr lang="en-US" dirty="0"/>
              <a:t>school concentrated more on the </a:t>
            </a:r>
            <a:r>
              <a:rPr lang="en-US" dirty="0" smtClean="0"/>
              <a:t>removable and </a:t>
            </a:r>
            <a:r>
              <a:rPr lang="en-US" dirty="0"/>
              <a:t>functional appliances.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the world has </a:t>
            </a:r>
            <a:r>
              <a:rPr lang="en-US" dirty="0" smtClean="0"/>
              <a:t>become so </a:t>
            </a:r>
            <a:r>
              <a:rPr lang="en-US" dirty="0"/>
              <a:t>small that contributors to this science are </a:t>
            </a:r>
            <a:r>
              <a:rPr lang="en-US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restricted </a:t>
            </a:r>
            <a:r>
              <a:rPr lang="en-US" dirty="0"/>
              <a:t>to regions and techniques</a:t>
            </a:r>
            <a:r>
              <a:rPr lang="en-US" dirty="0" smtClean="0"/>
              <a:t>.</a:t>
            </a:r>
          </a:p>
          <a:p>
            <a:r>
              <a:rPr lang="en-US" smtClean="0"/>
              <a:t> </a:t>
            </a:r>
            <a:r>
              <a:rPr lang="en-US" dirty="0"/>
              <a:t>Although </a:t>
            </a:r>
            <a:r>
              <a:rPr lang="en-US"/>
              <a:t>it </a:t>
            </a:r>
            <a:r>
              <a:rPr lang="en-US" smtClean="0"/>
              <a:t>is better </a:t>
            </a:r>
            <a:r>
              <a:rPr lang="en-US" dirty="0"/>
              <a:t>to work within one’s limit, one also </a:t>
            </a:r>
            <a:r>
              <a:rPr lang="en-US"/>
              <a:t>learns </a:t>
            </a:r>
            <a:r>
              <a:rPr lang="en-US" smtClean="0"/>
              <a:t>from the </a:t>
            </a:r>
            <a:r>
              <a:rPr lang="en-US" dirty="0"/>
              <a:t>experience of others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5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Definitions</a:t>
            </a:r>
          </a:p>
          <a:p>
            <a:r>
              <a:rPr lang="en-US" sz="2800" dirty="0" smtClean="0">
                <a:latin typeface="Brush Script MT" panose="03060802040406070304" pitchFamily="66" charset="0"/>
              </a:rPr>
              <a:t>History </a:t>
            </a:r>
          </a:p>
          <a:p>
            <a:r>
              <a:rPr lang="en-US" sz="2800" dirty="0" smtClean="0">
                <a:latin typeface="Brush Script MT" panose="03060802040406070304" pitchFamily="66" charset="0"/>
              </a:rPr>
              <a:t>Unfavorable sequela of malocclusion</a:t>
            </a:r>
          </a:p>
          <a:p>
            <a:r>
              <a:rPr lang="en-US" sz="2800" dirty="0" smtClean="0">
                <a:latin typeface="Brush Script MT" panose="03060802040406070304" pitchFamily="66" charset="0"/>
              </a:rPr>
              <a:t>Aims </a:t>
            </a:r>
          </a:p>
          <a:p>
            <a:r>
              <a:rPr lang="en-US" sz="2800" dirty="0" smtClean="0">
                <a:latin typeface="Brush Script MT" panose="03060802040406070304" pitchFamily="66" charset="0"/>
              </a:rPr>
              <a:t>Scope</a:t>
            </a:r>
          </a:p>
          <a:p>
            <a:r>
              <a:rPr lang="en-US" sz="2800" dirty="0" smtClean="0">
                <a:latin typeface="Brush Script MT" panose="03060802040406070304" pitchFamily="66" charset="0"/>
              </a:rPr>
              <a:t>Services offered </a:t>
            </a:r>
          </a:p>
          <a:p>
            <a:endParaRPr lang="en-US" sz="2800" dirty="0" smtClean="0">
              <a:latin typeface="Brush Script MT" panose="03060802040406070304" pitchFamily="66" charset="0"/>
            </a:endParaRPr>
          </a:p>
          <a:p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08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1077" y="3828359"/>
            <a:ext cx="4757742" cy="1643074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ernard MT Condensed" panose="02050806060905020404" pitchFamily="18" charset="0"/>
                <a:cs typeface="Segoe UI" pitchFamily="34" charset="0"/>
              </a:rPr>
              <a:t>       </a:t>
            </a:r>
            <a:r>
              <a:rPr lang="en-IN" sz="4400" dirty="0" smtClean="0">
                <a:latin typeface="Bernard MT Condensed" panose="02050806060905020404" pitchFamily="18" charset="0"/>
                <a:cs typeface="Segoe UI" pitchFamily="34" charset="0"/>
              </a:rPr>
              <a:t>Thank you</a:t>
            </a:r>
            <a:endParaRPr lang="en-US" sz="4400" dirty="0">
              <a:latin typeface="Bernard MT Condensed" panose="02050806060905020404" pitchFamily="18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of Orthodontics : </a:t>
            </a:r>
          </a:p>
          <a:p>
            <a:pPr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1911,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Noyes </a:t>
            </a:r>
          </a:p>
          <a:p>
            <a:pPr algn="ctr"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study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the relation of the teeth to the development of the</a:t>
            </a:r>
            <a:b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face, and the correction of arrested and perverted</a:t>
            </a:r>
            <a:b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development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.”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3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>
              <a:buNone/>
            </a:pPr>
            <a:endParaRPr lang="en-US" sz="3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British Society of Orthodontists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proposed in 1922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that</a:t>
            </a:r>
          </a:p>
          <a:p>
            <a:pPr algn="ctr"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“Orthodontics includes the study of growth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development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the jaws and face particularly, and the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body generally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as influencing the position of the teeth; the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study of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action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reaction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internal and external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influences on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development, and the prevention and correction </a:t>
            </a: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arrested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perverted development.”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b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IN" sz="32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of Orthodontics : </a:t>
            </a:r>
          </a:p>
          <a:p>
            <a:pPr>
              <a:buNone/>
            </a:pP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Definitions by British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Society of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Orthodontists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definition recognized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importance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growth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also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associated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with etiology and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purpose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to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and maintain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 normal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environment and proper physiologic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activity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of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teeth, the soft oral tissues, the facial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masticatory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musculature, in order to ensure as far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as possible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optimum </a:t>
            </a:r>
            <a:r>
              <a:rPr lang="en-US" sz="24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dentofacial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development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and function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of the word prevention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before correction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symbolizes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need to diagnose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problem as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soon as possible.</a:t>
            </a:r>
            <a:r>
              <a:rPr lang="en-US" sz="3200" dirty="0"/>
              <a:t> </a:t>
            </a:r>
            <a:br>
              <a:rPr lang="en-US" sz="3200" dirty="0"/>
            </a:br>
            <a:endParaRPr lang="en-IN" sz="32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of Orthodontics </a:t>
            </a:r>
            <a:r>
              <a:rPr lang="en-IN" sz="32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 </a:t>
            </a:r>
          </a:p>
          <a:p>
            <a:pPr>
              <a:buNone/>
            </a:pP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The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of orthodontics proposed by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American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Board of Orthodontics (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ABO)</a:t>
            </a:r>
          </a:p>
          <a:p>
            <a:pPr algn="ctr">
              <a:buNone/>
            </a:pP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“</a:t>
            </a:r>
            <a:r>
              <a:rPr lang="en-US" sz="2200" b="1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is that specific area of the dental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profession that has as its responsibility the study and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supervision of the growth and development of the dentition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its related anatomical structures from birth to dental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maturity, including all preventive and corrective procedures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dental irregularities requiring the repositioning of teeth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by functional and mechanical means to establish normal</a:t>
            </a:r>
            <a:b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occlusion and pleasing facial contours</a:t>
            </a:r>
            <a:r>
              <a:rPr lang="en-US" sz="22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.”</a:t>
            </a:r>
          </a:p>
          <a:p>
            <a:pPr>
              <a:buNone/>
            </a:pP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 </a:t>
            </a:r>
          </a:p>
          <a:p>
            <a:pPr>
              <a:buNone/>
            </a:pP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 The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American Board of Orthodontics’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recognizes the capability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orthodontists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being able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change the profile by not only moving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teeth but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also by redirecting growth using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functional appliances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IN" sz="32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Definition of Orthodontics : </a:t>
            </a:r>
          </a:p>
          <a:p>
            <a:pPr algn="ctr">
              <a:buNone/>
            </a:pPr>
            <a:endParaRPr lang="en-IN" sz="28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By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Salzmann (1943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>
              <a:buNone/>
            </a:pPr>
            <a:r>
              <a:rPr lang="en-US" sz="24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‘a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branch of science and art of dentistry which deals with</a:t>
            </a:r>
            <a:b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developmental and positional anomalies of the teeth and</a:t>
            </a:r>
            <a:b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jaws as they affect oral health and the physical, esthetic</a:t>
            </a:r>
            <a:b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mental well being of the person.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’ </a:t>
            </a:r>
            <a:endParaRPr lang="en-US" sz="24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>
              <a:buNone/>
            </a:pPr>
            <a:endParaRPr lang="en-IN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History of </a:t>
            </a:r>
            <a:r>
              <a:rPr lang="en-IN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</a:p>
          <a:p>
            <a:pPr algn="just">
              <a:buNone/>
            </a:pPr>
            <a:endParaRPr lang="en-IN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258" y="980728"/>
            <a:ext cx="6305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Hippocrates (460-377 BC) was the first to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draw attention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towards the association of teeth to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jaw structures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US" sz="2200" dirty="0" smtClean="0">
              <a:solidFill>
                <a:srgbClr val="231F2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rgbClr val="231F2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his writings are the lines “Among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those individuals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whose heads are long shaped,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may have strongly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arched palates, thus teeth are disposed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 irregularity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crowding one on the other and they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are molested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by headaches and </a:t>
            </a:r>
            <a:r>
              <a:rPr lang="en-US" sz="2200" dirty="0" err="1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otorrhea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.”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231F2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first recorded method of treatment was that of</a:t>
            </a:r>
            <a:b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Celsius (125 BC-AD 50). He recommended that—“If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second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tooth should happen to grow in children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before the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first has fallen out, that which ought to be shed </a:t>
            </a:r>
            <a:r>
              <a:rPr lang="en-US" sz="2200" dirty="0" smtClean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 to </a:t>
            </a:r>
            <a:r>
              <a:rPr lang="en-US" sz="2200" dirty="0">
                <a:solidFill>
                  <a:srgbClr val="231F2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be drawn out.”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b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3451" b="16401"/>
          <a:stretch/>
        </p:blipFill>
        <p:spPr>
          <a:xfrm>
            <a:off x="6830045" y="980728"/>
            <a:ext cx="2198368" cy="28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93" y="1250141"/>
            <a:ext cx="8190911" cy="468052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3920" cy="614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History of </a:t>
            </a:r>
            <a:r>
              <a:rPr lang="en-IN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Orthodontics </a:t>
            </a:r>
            <a:endParaRPr lang="en-IN" sz="2800" b="1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 algn="ctr">
              <a:buNone/>
            </a:pPr>
            <a:endParaRPr lang="en-IN" sz="2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first mechanical treatment for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correcting irregularities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was suggested by Gaius </a:t>
            </a:r>
            <a:r>
              <a:rPr lang="en-US" sz="22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Plinius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Secundus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(Pliny) (AD 23-79). </a:t>
            </a:r>
            <a:endParaRPr lang="en-US" sz="2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He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advocated the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filing of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elongated teeth to produce proper alignment. </a:t>
            </a:r>
            <a:endParaRPr lang="en-US" sz="2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Kneisel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in 1836, published the first book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on 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malocclusion of the teeth. It was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entitled, Der </a:t>
            </a:r>
            <a:r>
              <a:rPr lang="en-US" sz="2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Schiefstand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der </a:t>
            </a:r>
            <a:r>
              <a:rPr lang="en-US" sz="2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Zahne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en-US" sz="22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Pierre </a:t>
            </a:r>
            <a:r>
              <a:rPr lang="en-US" sz="2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Fauchard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(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1728) gave to the orthodontics </a:t>
            </a:r>
            <a:r>
              <a:rPr lang="en-US" sz="2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“</a:t>
            </a:r>
            <a:r>
              <a:rPr lang="en-US" sz="22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bandelete</a:t>
            </a:r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” later known as the “expansion arch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.”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8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 descr="Screenshot_2020-03-05-09-50-12-312_com.android.chrome.jpg"/>
          <p:cNvPicPr>
            <a:picLocks noChangeAspect="1"/>
          </p:cNvPicPr>
          <p:nvPr/>
        </p:nvPicPr>
        <p:blipFill>
          <a:blip r:embed="rId4" cstate="print"/>
          <a:srcRect l="23796" t="23958" r="21612" b="35417"/>
          <a:stretch>
            <a:fillRect/>
          </a:stretch>
        </p:blipFill>
        <p:spPr>
          <a:xfrm>
            <a:off x="3491313" y="4339359"/>
            <a:ext cx="20927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822</TotalTime>
  <Words>1392</Words>
  <Application>Microsoft Office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Bernard MT Condensed</vt:lpstr>
      <vt:lpstr>Book Antiqua</vt:lpstr>
      <vt:lpstr>Brush Script MT</vt:lpstr>
      <vt:lpstr>Calibri</vt:lpstr>
      <vt:lpstr>Mongolian Baiti</vt:lpstr>
      <vt:lpstr>Segoe UI</vt:lpstr>
      <vt:lpstr>Times New Roman</vt:lpstr>
      <vt:lpstr>Wingdings</vt:lpstr>
      <vt:lpstr>Wood Type</vt:lpstr>
      <vt:lpstr>PowerPoint Presentation</vt:lpstr>
      <vt:lpstr>Specific learning Objectives 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Unfavourable Sequela Of Malocclusion</vt:lpstr>
      <vt:lpstr>Unfavourable Sequela Of Malocclusion</vt:lpstr>
      <vt:lpstr>Unfavourable Sequela Of Malocclusion</vt:lpstr>
      <vt:lpstr>Unfavourable Sequela Of Malocclusion</vt:lpstr>
      <vt:lpstr>Unfavourable Sequela Of Malocclusion</vt:lpstr>
      <vt:lpstr>Unfavourable Sequela Of Malocclusion</vt:lpstr>
      <vt:lpstr>Aims Of Orthodontic Treatment</vt:lpstr>
      <vt:lpstr>PowerPoint Presentation</vt:lpstr>
      <vt:lpstr>PowerPoint Presentation</vt:lpstr>
      <vt:lpstr>The Scope Of Orthodontic Treatment</vt:lpstr>
      <vt:lpstr>PowerPoint Presentation</vt:lpstr>
      <vt:lpstr>PowerPoint Presentation</vt:lpstr>
      <vt:lpstr>Services Offered By An Orthodontist</vt:lpstr>
      <vt:lpstr>Services Offered By An Orthodontist</vt:lpstr>
      <vt:lpstr>Services Offered By An Orthodontist</vt:lpstr>
      <vt:lpstr>Services Offered By An Orthodontist</vt:lpstr>
      <vt:lpstr>Summary </vt:lpstr>
      <vt:lpstr>       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ORTHODONTICS</dc:title>
  <dc:creator>HP</dc:creator>
  <cp:lastModifiedBy>Gaurav Agrawal</cp:lastModifiedBy>
  <cp:revision>121</cp:revision>
  <dcterms:created xsi:type="dcterms:W3CDTF">2020-02-17T15:20:57Z</dcterms:created>
  <dcterms:modified xsi:type="dcterms:W3CDTF">2022-05-24T13:49:24Z</dcterms:modified>
</cp:coreProperties>
</file>